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8" r:id="rId2"/>
  </p:sldMasterIdLst>
  <p:notesMasterIdLst>
    <p:notesMasterId r:id="rId13"/>
  </p:notesMasterIdLst>
  <p:sldIdLst>
    <p:sldId id="278" r:id="rId3"/>
    <p:sldId id="315" r:id="rId4"/>
    <p:sldId id="331" r:id="rId5"/>
    <p:sldId id="334" r:id="rId6"/>
    <p:sldId id="321" r:id="rId7"/>
    <p:sldId id="335" r:id="rId8"/>
    <p:sldId id="327" r:id="rId9"/>
    <p:sldId id="328" r:id="rId10"/>
    <p:sldId id="329" r:id="rId11"/>
    <p:sldId id="280" r:id="rId12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5B0030A-E0E0-4425-B2EE-EDB9AACAE76E}" type="datetimeFigureOut">
              <a:rPr lang="es-MX" smtClean="0"/>
              <a:t>29/05/2020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D840BE4-77F1-4899-9789-DC4305D69F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6922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1 Marcador de imagen de diapositiva">
            <a:extLst>
              <a:ext uri="{FF2B5EF4-FFF2-40B4-BE49-F238E27FC236}">
                <a16:creationId xmlns:a16="http://schemas.microsoft.com/office/drawing/2014/main" id="{EA823CC0-BFE5-4653-9413-254DB23CBE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376488" y="534988"/>
            <a:ext cx="4749800" cy="26717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2 Marcador de notas">
            <a:extLst>
              <a:ext uri="{FF2B5EF4-FFF2-40B4-BE49-F238E27FC236}">
                <a16:creationId xmlns:a16="http://schemas.microsoft.com/office/drawing/2014/main" id="{5498ABCD-311E-406F-A401-0584291229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CL"/>
          </a:p>
        </p:txBody>
      </p:sp>
      <p:sp>
        <p:nvSpPr>
          <p:cNvPr id="75780" name="3 Marcador de número de diapositiva">
            <a:extLst>
              <a:ext uri="{FF2B5EF4-FFF2-40B4-BE49-F238E27FC236}">
                <a16:creationId xmlns:a16="http://schemas.microsoft.com/office/drawing/2014/main" id="{34BAB5C5-B99C-46D2-96D6-A8D16D00EA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62377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3028264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94151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960038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9C761891-2E2A-4B27-8F79-B985716467D1}" type="slidenum">
              <a:rPr lang="en-US" altLang="es-CL" smtClean="0">
                <a:solidFill>
                  <a:srgbClr val="000000"/>
                </a:solidFill>
              </a:rPr>
              <a:pPr/>
              <a:t>10</a:t>
            </a:fld>
            <a:endParaRPr lang="en-US" altLang="es-C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70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0"/>
            <a:ext cx="269185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2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P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9" y="0"/>
            <a:ext cx="2711025" cy="2033269"/>
          </a:xfrm>
          <a:prstGeom prst="rect">
            <a:avLst/>
          </a:prstGeom>
        </p:spPr>
      </p:pic>
      <p:sp>
        <p:nvSpPr>
          <p:cNvPr id="11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4236712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imágenes prediseñadas 9"/>
          <p:cNvSpPr>
            <a:spLocks noGrp="1"/>
          </p:cNvSpPr>
          <p:nvPr>
            <p:ph type="clipArt" sz="quarter" idx="10" hasCustomPrompt="1"/>
          </p:nvPr>
        </p:nvSpPr>
        <p:spPr>
          <a:xfrm>
            <a:off x="0" y="0"/>
            <a:ext cx="3708400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bg1"/>
                </a:solidFill>
                <a:latin typeface="gobCL"/>
                <a:cs typeface="gobCL"/>
              </a:defRPr>
            </a:lvl1pPr>
          </a:lstStyle>
          <a:p>
            <a:r>
              <a:rPr lang="es-ES" dirty="0"/>
              <a:t>Imagen referencial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24989" y="158237"/>
            <a:ext cx="3583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>
                    <a:lumMod val="75000"/>
                  </a:schemeClr>
                </a:solidFill>
              </a:rPr>
              <a:t>Imagen Referencial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4272100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imágenes prediseñadas 9"/>
          <p:cNvSpPr>
            <a:spLocks noGrp="1"/>
          </p:cNvSpPr>
          <p:nvPr>
            <p:ph type="clipArt" sz="quarter" idx="10" hasCustomPrompt="1"/>
          </p:nvPr>
        </p:nvSpPr>
        <p:spPr>
          <a:xfrm>
            <a:off x="0" y="0"/>
            <a:ext cx="3708400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bg1"/>
                </a:solidFill>
                <a:latin typeface="gobCL"/>
                <a:cs typeface="gobCL"/>
              </a:defRPr>
            </a:lvl1pPr>
          </a:lstStyle>
          <a:p>
            <a:r>
              <a:rPr lang="es-ES" dirty="0"/>
              <a:t>Imagen referencial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24989" y="158237"/>
            <a:ext cx="3583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>
                    <a:lumMod val="75000"/>
                  </a:schemeClr>
                </a:solidFill>
              </a:rPr>
              <a:t>Imagen Referencial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584987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1794802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333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148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E9338-2F45-400C-88DB-8022BE5C2612}" type="datetime1">
              <a:rPr lang="es-CL" smtClean="0"/>
              <a:t>29-05-2020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 smtClean="0"/>
              <a:t>UNIDAD DE SALUD OCUPACIONAL</a:t>
            </a:r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DC76-4D28-40FE-A807-0EE74C3D3A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334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0"/>
            <a:ext cx="269185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0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9" y="0"/>
            <a:ext cx="2711025" cy="2033269"/>
          </a:xfrm>
          <a:prstGeom prst="rect">
            <a:avLst/>
          </a:prstGeom>
        </p:spPr>
      </p:pic>
      <p:sp>
        <p:nvSpPr>
          <p:cNvPr id="11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992145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imágenes prediseñadas 9"/>
          <p:cNvSpPr>
            <a:spLocks noGrp="1"/>
          </p:cNvSpPr>
          <p:nvPr>
            <p:ph type="clipArt" sz="quarter" idx="10" hasCustomPrompt="1"/>
          </p:nvPr>
        </p:nvSpPr>
        <p:spPr>
          <a:xfrm>
            <a:off x="0" y="0"/>
            <a:ext cx="3708400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bg1"/>
                </a:solidFill>
                <a:latin typeface="gobCL"/>
                <a:cs typeface="gobCL"/>
              </a:defRPr>
            </a:lvl1pPr>
          </a:lstStyle>
          <a:p>
            <a:r>
              <a:rPr lang="es-ES" dirty="0"/>
              <a:t>Imagen referencial</a:t>
            </a:r>
          </a:p>
        </p:txBody>
      </p:sp>
      <p:sp>
        <p:nvSpPr>
          <p:cNvPr id="8" name="Rectangle 7"/>
          <p:cNvSpPr/>
          <p:nvPr/>
        </p:nvSpPr>
        <p:spPr>
          <a:xfrm>
            <a:off x="124989" y="158237"/>
            <a:ext cx="3583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>
                    <a:lumMod val="75000"/>
                  </a:schemeClr>
                </a:solidFill>
              </a:rPr>
              <a:t>Imagen Referencial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306936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imágenes prediseñadas 9"/>
          <p:cNvSpPr>
            <a:spLocks noGrp="1"/>
          </p:cNvSpPr>
          <p:nvPr>
            <p:ph type="clipArt" sz="quarter" idx="10" hasCustomPrompt="1"/>
          </p:nvPr>
        </p:nvSpPr>
        <p:spPr>
          <a:xfrm>
            <a:off x="0" y="0"/>
            <a:ext cx="3708400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bg1"/>
                </a:solidFill>
                <a:latin typeface="gobCL"/>
                <a:cs typeface="gobCL"/>
              </a:defRPr>
            </a:lvl1pPr>
          </a:lstStyle>
          <a:p>
            <a:r>
              <a:rPr lang="es-ES" dirty="0"/>
              <a:t>Imagen referencial</a:t>
            </a:r>
          </a:p>
        </p:txBody>
      </p:sp>
      <p:sp>
        <p:nvSpPr>
          <p:cNvPr id="8" name="Rectangle 7"/>
          <p:cNvSpPr/>
          <p:nvPr/>
        </p:nvSpPr>
        <p:spPr>
          <a:xfrm>
            <a:off x="124989" y="158237"/>
            <a:ext cx="3583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>
                    <a:lumMod val="75000"/>
                  </a:schemeClr>
                </a:solidFill>
              </a:rPr>
              <a:t>Imagen Referencial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2538937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383487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Complemento-Logo-Gobierno-160x14px.png">
            <a:extLst>
              <a:ext uri="{FF2B5EF4-FFF2-40B4-BE49-F238E27FC236}">
                <a16:creationId xmlns:a16="http://schemas.microsoft.com/office/drawing/2014/main" id="{7C1F10C4-E558-4604-A582-743EBFF15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7" y="0"/>
            <a:ext cx="270933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2EAF8E5-E2A1-43C8-B878-D150B5F231F1}"/>
              </a:ext>
            </a:extLst>
          </p:cNvPr>
          <p:cNvSpPr txBox="1"/>
          <p:nvPr userDrawn="1"/>
        </p:nvSpPr>
        <p:spPr>
          <a:xfrm>
            <a:off x="11445054" y="6475413"/>
            <a:ext cx="325730" cy="2077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767AAF6-A226-4589-8ED8-37988372F6AD}" type="slidenum">
              <a:rPr lang="es-ES" sz="750">
                <a:solidFill>
                  <a:prstClr val="black">
                    <a:lumMod val="65000"/>
                    <a:lumOff val="35000"/>
                  </a:prstClr>
                </a:solidFill>
                <a:latin typeface="Candara"/>
                <a:ea typeface="+mn-ea"/>
                <a:cs typeface="Candara"/>
              </a:rPr>
              <a:pPr algn="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s-ES" sz="750" dirty="0">
              <a:solidFill>
                <a:prstClr val="black">
                  <a:lumMod val="65000"/>
                  <a:lumOff val="35000"/>
                </a:prstClr>
              </a:solidFill>
              <a:latin typeface="Candara"/>
              <a:ea typeface="+mn-ea"/>
              <a:cs typeface="Candara"/>
            </a:endParaRPr>
          </a:p>
        </p:txBody>
      </p:sp>
      <p:sp>
        <p:nvSpPr>
          <p:cNvPr id="6" name="Marcador de texto 2"/>
          <p:cNvSpPr>
            <a:spLocks noGrp="1"/>
          </p:cNvSpPr>
          <p:nvPr>
            <p:ph idx="18"/>
          </p:nvPr>
        </p:nvSpPr>
        <p:spPr>
          <a:xfrm>
            <a:off x="4639737" y="3035300"/>
            <a:ext cx="7010399" cy="3236698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25" baseline="0">
                <a:solidFill>
                  <a:schemeClr val="tx1">
                    <a:lumMod val="75000"/>
                  </a:schemeClr>
                </a:solidFill>
                <a:latin typeface="Verdana"/>
                <a:cs typeface="Verdana"/>
              </a:defRPr>
            </a:lvl1pPr>
            <a:lvl2pPr>
              <a:defRPr sz="1350">
                <a:solidFill>
                  <a:schemeClr val="bg1"/>
                </a:solidFill>
                <a:latin typeface="gobCL"/>
                <a:cs typeface="gobCL"/>
              </a:defRPr>
            </a:lvl2pPr>
            <a:lvl3pPr>
              <a:defRPr sz="1350">
                <a:solidFill>
                  <a:schemeClr val="bg1"/>
                </a:solidFill>
                <a:latin typeface="gobCL"/>
                <a:cs typeface="gobCL"/>
              </a:defRPr>
            </a:lvl3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</p:txBody>
      </p:sp>
      <p:sp>
        <p:nvSpPr>
          <p:cNvPr id="7" name="Marcador de contenido 12"/>
          <p:cNvSpPr>
            <a:spLocks noGrp="1"/>
          </p:cNvSpPr>
          <p:nvPr>
            <p:ph sz="quarter" idx="12"/>
          </p:nvPr>
        </p:nvSpPr>
        <p:spPr>
          <a:xfrm>
            <a:off x="4639733" y="1066801"/>
            <a:ext cx="7010400" cy="990600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="1" i="0" spc="0">
                <a:solidFill>
                  <a:schemeClr val="accent1"/>
                </a:solidFill>
                <a:latin typeface="Verdana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8" name="Marcador de contenido 12"/>
          <p:cNvSpPr>
            <a:spLocks noGrp="1"/>
          </p:cNvSpPr>
          <p:nvPr>
            <p:ph sz="quarter" idx="13"/>
          </p:nvPr>
        </p:nvSpPr>
        <p:spPr>
          <a:xfrm>
            <a:off x="4639733" y="2184400"/>
            <a:ext cx="7010400" cy="723900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350" b="0" i="0" spc="0">
                <a:solidFill>
                  <a:srgbClr val="4F81BD"/>
                </a:solidFill>
                <a:latin typeface="Verdana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336989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omplemento-Logo-Gobierno-160x14px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8" y="6692900"/>
            <a:ext cx="2709333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9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9" r:id="rId6"/>
    <p:sldLayoutId id="2147483680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omplemento-Logo-Gobierno-160x14px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8" y="6692900"/>
            <a:ext cx="2709333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4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7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docs.google.com/forms/d/e/1FAIpQLSenpiQHKsI_fcsJ-mzf-XwQldsnshDEe_9ph5RVPSGlrOiKwQ/viewform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11"/>
          </p:nvPr>
        </p:nvSpPr>
        <p:spPr>
          <a:xfrm>
            <a:off x="1179675" y="2408530"/>
            <a:ext cx="10001647" cy="1447758"/>
          </a:xfrm>
        </p:spPr>
        <p:txBody>
          <a:bodyPr/>
          <a:lstStyle/>
          <a:p>
            <a:pPr algn="ctr"/>
            <a:r>
              <a:rPr lang="es-CL" sz="3200" dirty="0"/>
              <a:t>UNIDAD DE SALUD </a:t>
            </a:r>
            <a:r>
              <a:rPr lang="es-CL" sz="3200" dirty="0" smtClean="0"/>
              <a:t>OCUPACIONAL, </a:t>
            </a:r>
            <a:r>
              <a:rPr lang="es-CL" sz="3200" dirty="0"/>
              <a:t>PREVENCIÓN DE </a:t>
            </a:r>
            <a:r>
              <a:rPr lang="es-CL" sz="3200" dirty="0" smtClean="0"/>
              <a:t>RIESGOS Y GESTIÓN AMBIENTAL</a:t>
            </a:r>
            <a:endParaRPr lang="es-CL" sz="32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grpSp>
        <p:nvGrpSpPr>
          <p:cNvPr id="12" name="2 Grupo"/>
          <p:cNvGrpSpPr>
            <a:grpSpLocks/>
          </p:cNvGrpSpPr>
          <p:nvPr/>
        </p:nvGrpSpPr>
        <p:grpSpPr bwMode="auto">
          <a:xfrm>
            <a:off x="1705012" y="4316525"/>
            <a:ext cx="4743450" cy="520378"/>
            <a:chOff x="3608088" y="5329398"/>
            <a:chExt cx="4743450" cy="508540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8088" y="5373216"/>
              <a:ext cx="962375" cy="37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5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8918" y="5410573"/>
              <a:ext cx="618801" cy="33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6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6560" y="5406933"/>
              <a:ext cx="349440" cy="349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pic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5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7493" y="5428780"/>
              <a:ext cx="390581" cy="374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3743" y="5420978"/>
              <a:ext cx="637795" cy="32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1 Imagen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2002" y="5329398"/>
              <a:ext cx="352246" cy="50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2 Grupo"/>
          <p:cNvGrpSpPr>
            <a:grpSpLocks/>
          </p:cNvGrpSpPr>
          <p:nvPr/>
        </p:nvGrpSpPr>
        <p:grpSpPr bwMode="auto">
          <a:xfrm>
            <a:off x="5783080" y="4317116"/>
            <a:ext cx="4743450" cy="523621"/>
            <a:chOff x="3608088" y="5329398"/>
            <a:chExt cx="4743450" cy="508540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8088" y="5373216"/>
              <a:ext cx="962375" cy="37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5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8918" y="5410573"/>
              <a:ext cx="618801" cy="33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6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6560" y="5406933"/>
              <a:ext cx="349440" cy="349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pic>
        <p:pic>
          <p:nvPicPr>
            <p:cNvPr id="30" name="Picture 7"/>
            <p:cNvPicPr>
              <a:picLocks noChangeAspect="1" noChangeArrowheads="1"/>
            </p:cNvPicPr>
            <p:nvPr/>
          </p:nvPicPr>
          <p:blipFill>
            <a:blip r:embed="rId5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7493" y="5428780"/>
              <a:ext cx="390581" cy="374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3743" y="5420978"/>
              <a:ext cx="637795" cy="32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1 Imagen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2002" y="5329398"/>
              <a:ext cx="352246" cy="50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EF32DBE6-A7D8-40BA-9050-5FCB92A299F7}"/>
              </a:ext>
            </a:extLst>
          </p:cNvPr>
          <p:cNvSpPr txBox="1"/>
          <p:nvPr/>
        </p:nvSpPr>
        <p:spPr>
          <a:xfrm>
            <a:off x="5810667" y="5288833"/>
            <a:ext cx="5659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b="1" dirty="0"/>
              <a:t>IRIS GONZALEZ ALDERETE</a:t>
            </a:r>
          </a:p>
          <a:p>
            <a:pPr algn="ctr"/>
            <a:r>
              <a:rPr lang="es-CL" dirty="0"/>
              <a:t>Jefe Unidad de Salud Ocupacional, Prevención de Riesgos y Gestión Ambiental </a:t>
            </a:r>
            <a:endParaRPr lang="es-CL" dirty="0" smtClean="0"/>
          </a:p>
          <a:p>
            <a:pPr algn="ctr"/>
            <a:r>
              <a:rPr lang="es-MX" dirty="0" smtClean="0">
                <a:solidFill>
                  <a:schemeClr val="tx2"/>
                </a:solidFill>
              </a:rPr>
              <a:t>Servicio </a:t>
            </a:r>
            <a:r>
              <a:rPr lang="es-MX" dirty="0">
                <a:solidFill>
                  <a:schemeClr val="tx2"/>
                </a:solidFill>
              </a:rPr>
              <a:t>de Salud Coquimbo</a:t>
            </a:r>
          </a:p>
        </p:txBody>
      </p:sp>
    </p:spTree>
    <p:extLst>
      <p:ext uri="{BB962C8B-B14F-4D97-AF65-F5344CB8AC3E}">
        <p14:creationId xmlns:p14="http://schemas.microsoft.com/office/powerpoint/2010/main" val="215724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16032" y="406312"/>
            <a:ext cx="10515600" cy="615553"/>
          </a:xfrm>
        </p:spPr>
        <p:txBody>
          <a:bodyPr/>
          <a:lstStyle/>
          <a:p>
            <a:r>
              <a:rPr lang="es-CL" sz="4000" dirty="0">
                <a:solidFill>
                  <a:schemeClr val="tx2"/>
                </a:solidFill>
              </a:rPr>
              <a:t>Temas a tratar</a:t>
            </a:r>
            <a:endParaRPr lang="es-CL" sz="40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4294967295"/>
          </p:nvPr>
        </p:nvSpPr>
        <p:spPr>
          <a:xfrm>
            <a:off x="970186" y="1614885"/>
            <a:ext cx="8779455" cy="3385542"/>
          </a:xfrm>
          <a:prstGeom prst="rect">
            <a:avLst/>
          </a:prstGeom>
        </p:spPr>
        <p:txBody>
          <a:bodyPr/>
          <a:lstStyle/>
          <a:p>
            <a:pPr marL="514350" indent="-514350">
              <a:buAutoNum type="arabicPeriod"/>
            </a:pPr>
            <a:r>
              <a:rPr lang="es-CL" sz="2800" dirty="0" smtClean="0">
                <a:solidFill>
                  <a:schemeClr val="tx2"/>
                </a:solidFill>
              </a:rPr>
              <a:t>Riesgos asociados al trabajo, ODI Obligación de Informar ,los Riesgos Laborales.</a:t>
            </a:r>
          </a:p>
          <a:p>
            <a:pPr marL="514350" indent="-514350">
              <a:buAutoNum type="arabicPeriod"/>
            </a:pPr>
            <a:r>
              <a:rPr lang="es-CL" sz="2800" dirty="0" smtClean="0">
                <a:solidFill>
                  <a:schemeClr val="tx2"/>
                </a:solidFill>
              </a:rPr>
              <a:t>Flujograma de atención en caso de Enfermedad profesional por Covid-19.</a:t>
            </a:r>
          </a:p>
          <a:p>
            <a:pPr marL="514350" indent="-514350">
              <a:buAutoNum type="arabicPeriod"/>
            </a:pPr>
            <a:r>
              <a:rPr lang="es-CL" sz="2800" dirty="0" smtClean="0">
                <a:solidFill>
                  <a:schemeClr val="tx2"/>
                </a:solidFill>
              </a:rPr>
              <a:t>Flujograma de atención en caso de Accidentes de Trabajo o Enfermedad Profesional No Covid-19.</a:t>
            </a:r>
          </a:p>
          <a:p>
            <a:pPr marL="514350" indent="-514350">
              <a:buAutoNum type="arabicPeriod"/>
            </a:pPr>
            <a:endParaRPr lang="es-CL" sz="2800" dirty="0" smtClean="0"/>
          </a:p>
          <a:p>
            <a:pPr marL="0" indent="0">
              <a:buNone/>
            </a:pP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396907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2"/>
          </p:nvPr>
        </p:nvSpPr>
        <p:spPr>
          <a:xfrm>
            <a:off x="407324" y="457201"/>
            <a:ext cx="11093180" cy="773083"/>
          </a:xfrm>
        </p:spPr>
        <p:txBody>
          <a:bodyPr/>
          <a:lstStyle/>
          <a:p>
            <a:pPr algn="ctr"/>
            <a:r>
              <a:rPr lang="es-CL" sz="2800" dirty="0"/>
              <a:t>Riesgos asociados al Trabajo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>
          <a:xfrm>
            <a:off x="673331" y="1404851"/>
            <a:ext cx="5769034" cy="49626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>
                <a:solidFill>
                  <a:schemeClr val="tx2"/>
                </a:solidFill>
              </a:rPr>
              <a:t>En el siguiente link, podrás encontrar el Reglamento Interno de Higiene y </a:t>
            </a:r>
            <a:r>
              <a:rPr lang="es-CL" sz="1600" dirty="0" smtClean="0">
                <a:solidFill>
                  <a:schemeClr val="tx2"/>
                </a:solidFill>
              </a:rPr>
              <a:t>Seguridad del Servicio de Salud Coquimbo, </a:t>
            </a:r>
            <a:r>
              <a:rPr lang="es-CL" sz="1600" dirty="0" smtClean="0">
                <a:solidFill>
                  <a:schemeClr val="tx2"/>
                </a:solidFill>
              </a:rPr>
              <a:t>el cual podrás descargar para que lo revises, junto al registro de entrega, que debes enviar.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>
                <a:solidFill>
                  <a:schemeClr val="tx2"/>
                </a:solidFill>
              </a:rPr>
              <a:t>Podrás revisar todos riesgos asociados a la actividad laboral.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>
                <a:solidFill>
                  <a:schemeClr val="tx2"/>
                </a:solidFill>
              </a:rPr>
              <a:t>Qué hacer en caso de accidentes del Trabajo </a:t>
            </a:r>
            <a:r>
              <a:rPr lang="es-CL" sz="1600" dirty="0">
                <a:solidFill>
                  <a:schemeClr val="tx2"/>
                </a:solidFill>
              </a:rPr>
              <a:t>y</a:t>
            </a:r>
            <a:r>
              <a:rPr lang="es-CL" sz="1600" dirty="0" smtClean="0">
                <a:solidFill>
                  <a:schemeClr val="tx2"/>
                </a:solidFill>
              </a:rPr>
              <a:t> Enfermedades Profesionales.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>
                <a:solidFill>
                  <a:schemeClr val="tx2"/>
                </a:solidFill>
              </a:rPr>
              <a:t>Mutualidad a la cual se encuentra adherido.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>
                <a:solidFill>
                  <a:schemeClr val="tx2"/>
                </a:solidFill>
              </a:rPr>
              <a:t>Protocolos </a:t>
            </a:r>
            <a:r>
              <a:rPr lang="es-CL" sz="1600" dirty="0" err="1" smtClean="0">
                <a:solidFill>
                  <a:schemeClr val="tx2"/>
                </a:solidFill>
              </a:rPr>
              <a:t>Minsal</a:t>
            </a:r>
            <a:endParaRPr lang="es-CL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>
                <a:solidFill>
                  <a:schemeClr val="tx2"/>
                </a:solidFill>
              </a:rPr>
              <a:t>Medidas de prevención frente al Covid-19.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>
                <a:solidFill>
                  <a:schemeClr val="tx2"/>
                </a:solidFill>
              </a:rPr>
              <a:t>Al final de la presentación debe </a:t>
            </a:r>
            <a:r>
              <a:rPr lang="es-CL" sz="1600" dirty="0" smtClean="0">
                <a:solidFill>
                  <a:schemeClr val="tx2"/>
                </a:solidFill>
              </a:rPr>
              <a:t>enviar </a:t>
            </a:r>
            <a:r>
              <a:rPr lang="es-CL" sz="1600" dirty="0" smtClean="0">
                <a:solidFill>
                  <a:schemeClr val="tx2"/>
                </a:solidFill>
              </a:rPr>
              <a:t>el registro de entrega de esta </a:t>
            </a:r>
            <a:r>
              <a:rPr lang="es-CL" sz="1600" dirty="0" smtClean="0">
                <a:solidFill>
                  <a:schemeClr val="tx2"/>
                </a:solidFill>
              </a:rPr>
              <a:t>información.</a:t>
            </a:r>
            <a:endParaRPr lang="es-CL" sz="1600" dirty="0" smtClean="0">
              <a:solidFill>
                <a:schemeClr val="tx2"/>
              </a:solidFill>
            </a:endParaRPr>
          </a:p>
          <a:p>
            <a:endParaRPr lang="es-CL" dirty="0" smtClean="0"/>
          </a:p>
          <a:p>
            <a:r>
              <a:rPr lang="es-CL" dirty="0" smtClean="0"/>
              <a:t>                                                          </a:t>
            </a:r>
            <a:r>
              <a:rPr lang="es-CL" sz="1800" dirty="0" smtClean="0"/>
              <a:t>Pincha aquí                                    </a:t>
            </a:r>
          </a:p>
        </p:txBody>
      </p:sp>
      <p:pic>
        <p:nvPicPr>
          <p:cNvPr id="1026" name="Imagen 2" descr="image00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118" y="1404851"/>
            <a:ext cx="4979325" cy="430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lecha derecha 4"/>
          <p:cNvSpPr/>
          <p:nvPr/>
        </p:nvSpPr>
        <p:spPr>
          <a:xfrm>
            <a:off x="5785657" y="5394961"/>
            <a:ext cx="1172096" cy="31588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915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Rectángulo 4"/>
          <p:cNvSpPr/>
          <p:nvPr/>
        </p:nvSpPr>
        <p:spPr>
          <a:xfrm>
            <a:off x="673330" y="196381"/>
            <a:ext cx="111307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FLUJOGRAMA DE ATENCIÓN EN CASO DE ENFERMEDAD PROFESIONAL POR </a:t>
            </a:r>
            <a:r>
              <a:rPr lang="es-CL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endParaRPr lang="es-C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000" y="775683"/>
            <a:ext cx="9432000" cy="579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6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25828" y="216131"/>
            <a:ext cx="11179233" cy="606229"/>
          </a:xfrm>
        </p:spPr>
        <p:txBody>
          <a:bodyPr/>
          <a:lstStyle/>
          <a:p>
            <a:r>
              <a:rPr lang="es-CL" b="1" dirty="0" smtClean="0"/>
              <a:t> </a:t>
            </a:r>
            <a:r>
              <a:rPr lang="es-CL" sz="2000" b="1" dirty="0" smtClean="0">
                <a:solidFill>
                  <a:schemeClr val="accent1"/>
                </a:solidFill>
              </a:rPr>
              <a:t>FLUJOGRAMA DE ATENCIÓN EN CASO DE ENFERMEDAD PROFESIONAL POR COVID-19</a:t>
            </a:r>
            <a:endParaRPr lang="es-CL" sz="2000" b="1" dirty="0">
              <a:solidFill>
                <a:schemeClr val="accent1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647" y="888861"/>
            <a:ext cx="9108000" cy="567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3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1"/>
          </p:nvPr>
        </p:nvSpPr>
        <p:spPr>
          <a:xfrm>
            <a:off x="1346662" y="1097281"/>
            <a:ext cx="10845339" cy="2512756"/>
          </a:xfrm>
        </p:spPr>
        <p:txBody>
          <a:bodyPr/>
          <a:lstStyle/>
          <a:p>
            <a:r>
              <a:rPr lang="es-CL" dirty="0" smtClean="0"/>
              <a:t>Flujograma de atención en caso de Accidente del Trabajo o Enfermedad Profesional No covid-19</a:t>
            </a:r>
            <a:endParaRPr lang="es-CL" dirty="0"/>
          </a:p>
        </p:txBody>
      </p:sp>
      <p:pic>
        <p:nvPicPr>
          <p:cNvPr id="4" name="Picture 6" descr="Resultado de imagen para accidentes del trabajo y enfermedades profesion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810" y="2645371"/>
            <a:ext cx="4018103" cy="235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809" y="2339459"/>
            <a:ext cx="1802792" cy="296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2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4977247" y="261413"/>
            <a:ext cx="6047510" cy="781688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200" dirty="0"/>
              <a:t>C</a:t>
            </a:r>
            <a:r>
              <a:rPr lang="es-CL" sz="1200" dirty="0" smtClean="0"/>
              <a:t>ualquier </a:t>
            </a:r>
            <a:r>
              <a:rPr lang="es-CL" sz="1200" dirty="0"/>
              <a:t>lesión que sufra una persona a causa o con ocasión del trabajo, y que le produzca incapacidad o muerte. Éstos pueden ocurrir durante la jornada laboral, en actividades gremiales, de capacitación e incluso en un paseo de la </a:t>
            </a:r>
            <a:r>
              <a:rPr lang="es-CL" sz="1200" dirty="0" smtClean="0"/>
              <a:t>empresa.</a:t>
            </a:r>
            <a:endParaRPr lang="es-CL" sz="1200" dirty="0"/>
          </a:p>
        </p:txBody>
      </p:sp>
      <p:cxnSp>
        <p:nvCxnSpPr>
          <p:cNvPr id="7" name="Conector recto de flecha 6"/>
          <p:cNvCxnSpPr/>
          <p:nvPr/>
        </p:nvCxnSpPr>
        <p:spPr>
          <a:xfrm>
            <a:off x="3630326" y="653429"/>
            <a:ext cx="1268986" cy="11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2387907" y="836923"/>
            <a:ext cx="1" cy="6074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/>
          <p:cNvSpPr/>
          <p:nvPr/>
        </p:nvSpPr>
        <p:spPr>
          <a:xfrm>
            <a:off x="1054676" y="1444336"/>
            <a:ext cx="2680854" cy="5507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bg2">
                    <a:lumMod val="10000"/>
                  </a:schemeClr>
                </a:solidFill>
              </a:rPr>
              <a:t>Que debo Hacer</a:t>
            </a:r>
            <a:endParaRPr lang="es-CL" b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9" name="Conector recto de flecha 18"/>
          <p:cNvCxnSpPr>
            <a:stCxn id="17" idx="3"/>
          </p:cNvCxnSpPr>
          <p:nvPr/>
        </p:nvCxnSpPr>
        <p:spPr>
          <a:xfrm>
            <a:off x="3735530" y="1719695"/>
            <a:ext cx="1163782" cy="51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redondeado 19"/>
          <p:cNvSpPr/>
          <p:nvPr/>
        </p:nvSpPr>
        <p:spPr>
          <a:xfrm>
            <a:off x="4979843" y="1202382"/>
            <a:ext cx="3319898" cy="1034626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u="sng" dirty="0" smtClean="0"/>
              <a:t>Informar 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/>
              <a:t>Jefe DIRECTO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/>
              <a:t>Comité Paritario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/>
              <a:t>Unidad de Salud Ocupacional</a:t>
            </a:r>
            <a:endParaRPr lang="es-CL" sz="1600" dirty="0"/>
          </a:p>
        </p:txBody>
      </p:sp>
      <p:sp>
        <p:nvSpPr>
          <p:cNvPr id="25" name="Rectángulo redondeado 24"/>
          <p:cNvSpPr/>
          <p:nvPr/>
        </p:nvSpPr>
        <p:spPr>
          <a:xfrm>
            <a:off x="4982438" y="2553337"/>
            <a:ext cx="2660072" cy="550718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Agencia ACHS o</a:t>
            </a:r>
          </a:p>
          <a:p>
            <a:pPr algn="ctr"/>
            <a:r>
              <a:rPr lang="es-CL" dirty="0" smtClean="0"/>
              <a:t>(08:00hrs. A 19:00hrs.)</a:t>
            </a:r>
            <a:endParaRPr lang="es-CL" dirty="0"/>
          </a:p>
        </p:txBody>
      </p:sp>
      <p:cxnSp>
        <p:nvCxnSpPr>
          <p:cNvPr id="27" name="Conector recto de flecha 26"/>
          <p:cNvCxnSpPr>
            <a:stCxn id="17" idx="2"/>
          </p:cNvCxnSpPr>
          <p:nvPr/>
        </p:nvCxnSpPr>
        <p:spPr>
          <a:xfrm>
            <a:off x="2395103" y="1995054"/>
            <a:ext cx="0" cy="5478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1054677" y="2574119"/>
            <a:ext cx="2680854" cy="4860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bg2">
                    <a:lumMod val="10000"/>
                  </a:schemeClr>
                </a:solidFill>
              </a:rPr>
              <a:t>Donde ir</a:t>
            </a:r>
          </a:p>
          <a:p>
            <a:pPr algn="ctr"/>
            <a:r>
              <a:rPr lang="es-CL" sz="1200" b="1" dirty="0" smtClean="0">
                <a:solidFill>
                  <a:schemeClr val="bg1"/>
                </a:solidFill>
              </a:rPr>
              <a:t>.</a:t>
            </a:r>
            <a:endParaRPr lang="es-CL" sz="1200" b="1" dirty="0">
              <a:solidFill>
                <a:schemeClr val="bg1"/>
              </a:solidFill>
            </a:endParaRPr>
          </a:p>
        </p:txBody>
      </p:sp>
      <p:cxnSp>
        <p:nvCxnSpPr>
          <p:cNvPr id="30" name="Conector recto de flecha 29"/>
          <p:cNvCxnSpPr>
            <a:stCxn id="28" idx="3"/>
          </p:cNvCxnSpPr>
          <p:nvPr/>
        </p:nvCxnSpPr>
        <p:spPr>
          <a:xfrm>
            <a:off x="3735531" y="2817121"/>
            <a:ext cx="1163781" cy="16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brir llave 30"/>
          <p:cNvSpPr/>
          <p:nvPr/>
        </p:nvSpPr>
        <p:spPr>
          <a:xfrm>
            <a:off x="8255580" y="2088573"/>
            <a:ext cx="415637" cy="135081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CuadroTexto 31"/>
          <p:cNvSpPr txBox="1"/>
          <p:nvPr/>
        </p:nvSpPr>
        <p:spPr>
          <a:xfrm>
            <a:off x="8591204" y="2189705"/>
            <a:ext cx="27120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Entre 19:00hrs. A 08:00hrs. Dirigirse a la Clínica Elqui, u Hospital más cercano si esta en otra región.</a:t>
            </a:r>
            <a:endParaRPr lang="es-CL" dirty="0"/>
          </a:p>
        </p:txBody>
      </p:sp>
      <p:cxnSp>
        <p:nvCxnSpPr>
          <p:cNvPr id="35" name="Conector recto de flecha 34"/>
          <p:cNvCxnSpPr/>
          <p:nvPr/>
        </p:nvCxnSpPr>
        <p:spPr>
          <a:xfrm>
            <a:off x="2392506" y="3060123"/>
            <a:ext cx="0" cy="659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ángulo 35"/>
          <p:cNvSpPr/>
          <p:nvPr/>
        </p:nvSpPr>
        <p:spPr>
          <a:xfrm>
            <a:off x="1054677" y="3724682"/>
            <a:ext cx="2680854" cy="5459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bg2">
                    <a:lumMod val="10000"/>
                  </a:schemeClr>
                </a:solidFill>
              </a:rPr>
              <a:t>Que Documento debo presentar</a:t>
            </a:r>
            <a:endParaRPr lang="es-CL" b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38" name="Conector recto de flecha 37"/>
          <p:cNvCxnSpPr>
            <a:stCxn id="36" idx="3"/>
          </p:cNvCxnSpPr>
          <p:nvPr/>
        </p:nvCxnSpPr>
        <p:spPr>
          <a:xfrm>
            <a:off x="3735531" y="3997672"/>
            <a:ext cx="1163781" cy="28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redondeado 38"/>
          <p:cNvSpPr/>
          <p:nvPr/>
        </p:nvSpPr>
        <p:spPr>
          <a:xfrm>
            <a:off x="4982440" y="3480956"/>
            <a:ext cx="3313400" cy="1091044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DIAT (Declaración Individual de Accidente del trabajo)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Responsable el Jefe Directo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Cédula de Identidad</a:t>
            </a:r>
            <a:endParaRPr lang="es-CL" dirty="0"/>
          </a:p>
        </p:txBody>
      </p:sp>
      <p:cxnSp>
        <p:nvCxnSpPr>
          <p:cNvPr id="42" name="Conector recto de flecha 41"/>
          <p:cNvCxnSpPr>
            <a:stCxn id="36" idx="2"/>
          </p:cNvCxnSpPr>
          <p:nvPr/>
        </p:nvCxnSpPr>
        <p:spPr>
          <a:xfrm flipH="1">
            <a:off x="2395103" y="4270662"/>
            <a:ext cx="1" cy="7585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/>
          <p:cNvSpPr/>
          <p:nvPr/>
        </p:nvSpPr>
        <p:spPr>
          <a:xfrm>
            <a:off x="1054677" y="5101936"/>
            <a:ext cx="2680854" cy="46759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bg2">
                    <a:lumMod val="10000"/>
                  </a:schemeClr>
                </a:solidFill>
              </a:rPr>
              <a:t>Después de la Atención</a:t>
            </a:r>
            <a:endParaRPr lang="es-CL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4" name="Rectángulo redondeado 43"/>
          <p:cNvSpPr/>
          <p:nvPr/>
        </p:nvSpPr>
        <p:spPr>
          <a:xfrm>
            <a:off x="4979843" y="4903326"/>
            <a:ext cx="3080907" cy="882501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Entregar Copia de DIAT y Certificado de Atención a Oficina de Personal</a:t>
            </a:r>
            <a:endParaRPr lang="es-CL" dirty="0"/>
          </a:p>
        </p:txBody>
      </p:sp>
      <p:cxnSp>
        <p:nvCxnSpPr>
          <p:cNvPr id="46" name="Conector recto de flecha 45"/>
          <p:cNvCxnSpPr>
            <a:stCxn id="43" idx="3"/>
          </p:cNvCxnSpPr>
          <p:nvPr/>
        </p:nvCxnSpPr>
        <p:spPr>
          <a:xfrm>
            <a:off x="3735531" y="5335732"/>
            <a:ext cx="1163781" cy="51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Elipse 47"/>
          <p:cNvSpPr/>
          <p:nvPr/>
        </p:nvSpPr>
        <p:spPr>
          <a:xfrm>
            <a:off x="1309253" y="384463"/>
            <a:ext cx="2279511" cy="50395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Accidente del </a:t>
            </a:r>
            <a:r>
              <a:rPr lang="es-CL" dirty="0"/>
              <a:t>T</a:t>
            </a:r>
            <a:r>
              <a:rPr lang="es-CL" dirty="0" smtClean="0"/>
              <a:t>rabajo</a:t>
            </a:r>
            <a:endParaRPr lang="es-CL" dirty="0"/>
          </a:p>
        </p:txBody>
      </p:sp>
      <p:sp>
        <p:nvSpPr>
          <p:cNvPr id="4" name="CuadroTexto 3"/>
          <p:cNvSpPr txBox="1"/>
          <p:nvPr/>
        </p:nvSpPr>
        <p:spPr>
          <a:xfrm>
            <a:off x="4114799" y="6334780"/>
            <a:ext cx="424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b="1" dirty="0" smtClean="0"/>
              <a:t>Unidad de Salud Ocupacional y Prevención de Riesgos</a:t>
            </a:r>
          </a:p>
          <a:p>
            <a:pPr algn="ctr"/>
            <a:r>
              <a:rPr lang="es-CL" sz="1400" b="1" dirty="0" smtClean="0"/>
              <a:t>Subdepto. Calidad de Vida Laboral</a:t>
            </a:r>
            <a:endParaRPr lang="es-CL" sz="1400" b="1" dirty="0"/>
          </a:p>
        </p:txBody>
      </p:sp>
      <p:sp>
        <p:nvSpPr>
          <p:cNvPr id="29" name="Rectángulo 28"/>
          <p:cNvSpPr/>
          <p:nvPr/>
        </p:nvSpPr>
        <p:spPr>
          <a:xfrm>
            <a:off x="1054677" y="2885844"/>
            <a:ext cx="2679562" cy="24970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b="1" dirty="0" smtClean="0">
                <a:solidFill>
                  <a:schemeClr val="bg1"/>
                </a:solidFill>
              </a:rPr>
              <a:t>Plazo: 24hrs. De ocurrido el accidente.</a:t>
            </a:r>
            <a:endParaRPr lang="es-CL" sz="1200" b="1" dirty="0">
              <a:solidFill>
                <a:schemeClr val="bg1"/>
              </a:solidFill>
            </a:endParaRPr>
          </a:p>
        </p:txBody>
      </p:sp>
      <p:sp>
        <p:nvSpPr>
          <p:cNvPr id="45" name="Elipse 44"/>
          <p:cNvSpPr/>
          <p:nvPr/>
        </p:nvSpPr>
        <p:spPr>
          <a:xfrm>
            <a:off x="8735984" y="3698706"/>
            <a:ext cx="3054927" cy="163702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Solicitar DIAT a Unidad de Salud Ocupacional y/o Comité Paritario de Higiene y Seguridad</a:t>
            </a:r>
            <a:endParaRPr lang="es-CL" dirty="0"/>
          </a:p>
        </p:txBody>
      </p:sp>
      <p:sp>
        <p:nvSpPr>
          <p:cNvPr id="51" name="Rectángulo redondeado 50"/>
          <p:cNvSpPr/>
          <p:nvPr/>
        </p:nvSpPr>
        <p:spPr>
          <a:xfrm>
            <a:off x="8666019" y="5990187"/>
            <a:ext cx="3525981" cy="867813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En caso de emergencia avisar a sergio.rosales@redsalud.gov.cl</a:t>
            </a:r>
          </a:p>
          <a:p>
            <a:pPr algn="ctr"/>
            <a:r>
              <a:rPr lang="es-CL" dirty="0" smtClean="0"/>
              <a:t>+</a:t>
            </a:r>
            <a:r>
              <a:rPr lang="es-CL" dirty="0"/>
              <a:t>56958470342</a:t>
            </a:r>
          </a:p>
        </p:txBody>
      </p:sp>
    </p:spTree>
    <p:extLst>
      <p:ext uri="{BB962C8B-B14F-4D97-AF65-F5344CB8AC3E}">
        <p14:creationId xmlns:p14="http://schemas.microsoft.com/office/powerpoint/2010/main" val="222954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4987638" y="261413"/>
            <a:ext cx="6047510" cy="781688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200" dirty="0"/>
              <a:t>Accidentes de Trayecto </a:t>
            </a:r>
            <a:r>
              <a:rPr lang="es-CL" sz="1200" dirty="0" smtClean="0"/>
              <a:t>son aquellos </a:t>
            </a:r>
            <a:r>
              <a:rPr lang="es-CL" sz="1200" dirty="0"/>
              <a:t>sucesos que ocurren en el trayecto de ida o regreso, entre la habitación u hogar de la persona y el lugar de trabajo. También se consideran los que suceden en el trayecto directo entre dos lugares de trabajo, aunque correspondan a distintos empleadores.</a:t>
            </a:r>
          </a:p>
        </p:txBody>
      </p:sp>
      <p:cxnSp>
        <p:nvCxnSpPr>
          <p:cNvPr id="10" name="Conector recto de flecha 9"/>
          <p:cNvCxnSpPr/>
          <p:nvPr/>
        </p:nvCxnSpPr>
        <p:spPr>
          <a:xfrm flipH="1">
            <a:off x="2387907" y="836923"/>
            <a:ext cx="1" cy="6074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/>
          <p:cNvSpPr/>
          <p:nvPr/>
        </p:nvSpPr>
        <p:spPr>
          <a:xfrm>
            <a:off x="1054676" y="1444336"/>
            <a:ext cx="2680854" cy="5507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bg2">
                    <a:lumMod val="10000"/>
                  </a:schemeClr>
                </a:solidFill>
              </a:rPr>
              <a:t>Que debo Hacer</a:t>
            </a:r>
            <a:endParaRPr lang="es-CL" b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9" name="Conector recto de flecha 18"/>
          <p:cNvCxnSpPr>
            <a:stCxn id="17" idx="3"/>
          </p:cNvCxnSpPr>
          <p:nvPr/>
        </p:nvCxnSpPr>
        <p:spPr>
          <a:xfrm>
            <a:off x="3735530" y="1719695"/>
            <a:ext cx="1163782" cy="51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redondeado 19"/>
          <p:cNvSpPr/>
          <p:nvPr/>
        </p:nvSpPr>
        <p:spPr>
          <a:xfrm>
            <a:off x="4990234" y="1181600"/>
            <a:ext cx="3319898" cy="1034626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u="sng" dirty="0" smtClean="0"/>
              <a:t>Informar 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/>
              <a:t>Jefe DIRECTO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/>
              <a:t>Comité Paritario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/>
              <a:t>Unidad de Salud Ocupacional</a:t>
            </a:r>
            <a:endParaRPr lang="es-CL" sz="1600" dirty="0"/>
          </a:p>
        </p:txBody>
      </p:sp>
      <p:sp>
        <p:nvSpPr>
          <p:cNvPr id="25" name="Rectángulo redondeado 24"/>
          <p:cNvSpPr/>
          <p:nvPr/>
        </p:nvSpPr>
        <p:spPr>
          <a:xfrm>
            <a:off x="4992829" y="2501382"/>
            <a:ext cx="2660072" cy="550718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Agencia ACHS</a:t>
            </a:r>
          </a:p>
          <a:p>
            <a:pPr algn="ctr"/>
            <a:r>
              <a:rPr lang="es-CL" dirty="0" smtClean="0"/>
              <a:t>(08:00hrs. A 19:00hrs.)</a:t>
            </a:r>
            <a:endParaRPr lang="es-CL" dirty="0"/>
          </a:p>
        </p:txBody>
      </p:sp>
      <p:cxnSp>
        <p:nvCxnSpPr>
          <p:cNvPr id="27" name="Conector recto de flecha 26"/>
          <p:cNvCxnSpPr>
            <a:stCxn id="17" idx="2"/>
          </p:cNvCxnSpPr>
          <p:nvPr/>
        </p:nvCxnSpPr>
        <p:spPr>
          <a:xfrm>
            <a:off x="2395103" y="1995054"/>
            <a:ext cx="0" cy="5478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1054677" y="2574119"/>
            <a:ext cx="2680854" cy="4860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bg2">
                    <a:lumMod val="10000"/>
                  </a:schemeClr>
                </a:solidFill>
              </a:rPr>
              <a:t>Donde ir</a:t>
            </a:r>
          </a:p>
          <a:p>
            <a:pPr algn="ctr"/>
            <a:r>
              <a:rPr lang="es-CL" sz="1200" b="1" dirty="0" smtClean="0">
                <a:solidFill>
                  <a:schemeClr val="bg1"/>
                </a:solidFill>
              </a:rPr>
              <a:t>.</a:t>
            </a:r>
            <a:endParaRPr lang="es-CL" sz="1200" b="1" dirty="0">
              <a:solidFill>
                <a:schemeClr val="bg1"/>
              </a:solidFill>
            </a:endParaRPr>
          </a:p>
        </p:txBody>
      </p:sp>
      <p:cxnSp>
        <p:nvCxnSpPr>
          <p:cNvPr id="30" name="Conector recto de flecha 29"/>
          <p:cNvCxnSpPr>
            <a:stCxn id="28" idx="3"/>
          </p:cNvCxnSpPr>
          <p:nvPr/>
        </p:nvCxnSpPr>
        <p:spPr>
          <a:xfrm>
            <a:off x="3735531" y="2817121"/>
            <a:ext cx="1163781" cy="16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brir llave 30"/>
          <p:cNvSpPr/>
          <p:nvPr/>
        </p:nvSpPr>
        <p:spPr>
          <a:xfrm>
            <a:off x="8598483" y="2057400"/>
            <a:ext cx="415637" cy="135081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CuadroTexto 31"/>
          <p:cNvSpPr txBox="1"/>
          <p:nvPr/>
        </p:nvSpPr>
        <p:spPr>
          <a:xfrm>
            <a:off x="8842666" y="2132644"/>
            <a:ext cx="2964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Entre 19:00hrs. A 08:00hrs. Dirigirse a la Clínica Elqui, u Hospital más cercano si se encuentra en otra región.</a:t>
            </a:r>
            <a:endParaRPr lang="es-CL" dirty="0"/>
          </a:p>
        </p:txBody>
      </p:sp>
      <p:cxnSp>
        <p:nvCxnSpPr>
          <p:cNvPr id="35" name="Conector recto de flecha 34"/>
          <p:cNvCxnSpPr/>
          <p:nvPr/>
        </p:nvCxnSpPr>
        <p:spPr>
          <a:xfrm>
            <a:off x="2392506" y="3060123"/>
            <a:ext cx="0" cy="659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ángulo 35"/>
          <p:cNvSpPr/>
          <p:nvPr/>
        </p:nvSpPr>
        <p:spPr>
          <a:xfrm>
            <a:off x="1054677" y="3724682"/>
            <a:ext cx="2680854" cy="5459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bg2">
                    <a:lumMod val="10000"/>
                  </a:schemeClr>
                </a:solidFill>
              </a:rPr>
              <a:t>Que Documento debo presentar</a:t>
            </a:r>
            <a:endParaRPr lang="es-CL" b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38" name="Conector recto de flecha 37"/>
          <p:cNvCxnSpPr>
            <a:stCxn id="36" idx="3"/>
          </p:cNvCxnSpPr>
          <p:nvPr/>
        </p:nvCxnSpPr>
        <p:spPr>
          <a:xfrm>
            <a:off x="3735531" y="3997672"/>
            <a:ext cx="1163781" cy="28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/>
          <p:cNvCxnSpPr>
            <a:stCxn id="36" idx="2"/>
          </p:cNvCxnSpPr>
          <p:nvPr/>
        </p:nvCxnSpPr>
        <p:spPr>
          <a:xfrm flipH="1">
            <a:off x="2395103" y="4270662"/>
            <a:ext cx="1" cy="7585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/>
          <p:cNvSpPr/>
          <p:nvPr/>
        </p:nvSpPr>
        <p:spPr>
          <a:xfrm>
            <a:off x="1054677" y="5101936"/>
            <a:ext cx="2680854" cy="46759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bg2">
                    <a:lumMod val="10000"/>
                  </a:schemeClr>
                </a:solidFill>
              </a:rPr>
              <a:t>Después de la Atención</a:t>
            </a:r>
            <a:endParaRPr lang="es-CL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4" name="Rectángulo redondeado 43"/>
          <p:cNvSpPr/>
          <p:nvPr/>
        </p:nvSpPr>
        <p:spPr>
          <a:xfrm>
            <a:off x="4990234" y="4986454"/>
            <a:ext cx="3080907" cy="882501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Entregar Copia de DIAT y Certificado de Atención a Oficina de Personal</a:t>
            </a:r>
            <a:endParaRPr lang="es-CL" dirty="0"/>
          </a:p>
        </p:txBody>
      </p:sp>
      <p:cxnSp>
        <p:nvCxnSpPr>
          <p:cNvPr id="46" name="Conector recto de flecha 45"/>
          <p:cNvCxnSpPr>
            <a:stCxn id="43" idx="3"/>
          </p:cNvCxnSpPr>
          <p:nvPr/>
        </p:nvCxnSpPr>
        <p:spPr>
          <a:xfrm>
            <a:off x="3735531" y="5335732"/>
            <a:ext cx="1163781" cy="51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ángulo redondeado 46"/>
          <p:cNvSpPr/>
          <p:nvPr/>
        </p:nvSpPr>
        <p:spPr>
          <a:xfrm>
            <a:off x="8666019" y="5990187"/>
            <a:ext cx="3525981" cy="867813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En caso de emergencia avisar a Sergio.rosales@redsalud.gov.cl</a:t>
            </a:r>
          </a:p>
          <a:p>
            <a:pPr algn="ctr"/>
            <a:r>
              <a:rPr lang="es-CL" dirty="0" smtClean="0"/>
              <a:t>+56958470342</a:t>
            </a:r>
            <a:endParaRPr lang="es-CL" dirty="0"/>
          </a:p>
        </p:txBody>
      </p:sp>
      <p:sp>
        <p:nvSpPr>
          <p:cNvPr id="4" name="CuadroTexto 3"/>
          <p:cNvSpPr txBox="1"/>
          <p:nvPr/>
        </p:nvSpPr>
        <p:spPr>
          <a:xfrm>
            <a:off x="4114799" y="6334780"/>
            <a:ext cx="424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b="1" dirty="0" smtClean="0"/>
              <a:t>Unidad de Salud Ocupacional y Prevención de Riesgos</a:t>
            </a:r>
          </a:p>
          <a:p>
            <a:pPr algn="ctr"/>
            <a:r>
              <a:rPr lang="es-CL" sz="1400" b="1" dirty="0" smtClean="0"/>
              <a:t>Subdepto. Calidad de Vida Laboral</a:t>
            </a:r>
            <a:endParaRPr lang="es-CL" sz="1400" b="1" dirty="0"/>
          </a:p>
        </p:txBody>
      </p:sp>
      <p:sp>
        <p:nvSpPr>
          <p:cNvPr id="29" name="Rectángulo 28"/>
          <p:cNvSpPr/>
          <p:nvPr/>
        </p:nvSpPr>
        <p:spPr>
          <a:xfrm>
            <a:off x="1054677" y="2885844"/>
            <a:ext cx="2679562" cy="24970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b="1" dirty="0" smtClean="0">
                <a:solidFill>
                  <a:schemeClr val="bg1"/>
                </a:solidFill>
              </a:rPr>
              <a:t>Plazo: 24hrs. De ocurrido el accidente.</a:t>
            </a:r>
            <a:endParaRPr lang="es-CL" sz="1200" b="1" dirty="0">
              <a:solidFill>
                <a:schemeClr val="bg1"/>
              </a:solidFill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4972048" y="3182215"/>
            <a:ext cx="3693971" cy="1683157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/>
              <a:t>DIAT (Declaración Individual de Accidente del trabajo)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/>
              <a:t>Cédula de Identidad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 smtClean="0"/>
              <a:t>Parte de Carabineros, Certificado de atención de Urgencia o Declaración de Testigos, en caso de no tener estos documentos se debe presentar una  Carta aclaratoria del Jefe Directo.</a:t>
            </a:r>
            <a:endParaRPr lang="es-CL" dirty="0"/>
          </a:p>
        </p:txBody>
      </p:sp>
      <p:sp>
        <p:nvSpPr>
          <p:cNvPr id="34" name="Elipse 33"/>
          <p:cNvSpPr/>
          <p:nvPr/>
        </p:nvSpPr>
        <p:spPr>
          <a:xfrm>
            <a:off x="8752609" y="3460174"/>
            <a:ext cx="3054927" cy="163702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Solicitar DIAT a Unidad de Salud Ocupacional y/o Comité Paritario de Higiene y Seguridad</a:t>
            </a:r>
            <a:endParaRPr lang="es-CL" dirty="0"/>
          </a:p>
        </p:txBody>
      </p:sp>
      <p:cxnSp>
        <p:nvCxnSpPr>
          <p:cNvPr id="37" name="Conector recto de flecha 36"/>
          <p:cNvCxnSpPr/>
          <p:nvPr/>
        </p:nvCxnSpPr>
        <p:spPr>
          <a:xfrm>
            <a:off x="3630326" y="653429"/>
            <a:ext cx="1268986" cy="11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Elipse 40"/>
          <p:cNvSpPr/>
          <p:nvPr/>
        </p:nvSpPr>
        <p:spPr>
          <a:xfrm>
            <a:off x="1309253" y="384463"/>
            <a:ext cx="2279511" cy="50395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Accidente de TRAYECTO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68974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4977247" y="261413"/>
            <a:ext cx="6047510" cy="781688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200" dirty="0" smtClean="0"/>
              <a:t>Son </a:t>
            </a:r>
            <a:r>
              <a:rPr lang="es-CL" sz="1200" dirty="0"/>
              <a:t>aquellas causadas de manera directa por el ejercicio de la profesión o el trabajo que realice una persona, y pueden provocar algún tipo de incapacidad. Si crees que padeces este tipo de patologías</a:t>
            </a:r>
            <a:r>
              <a:rPr lang="es-CL" sz="1200" dirty="0" smtClean="0"/>
              <a:t>, revisa </a:t>
            </a:r>
            <a:r>
              <a:rPr lang="es-CL" sz="1200" dirty="0"/>
              <a:t>los pasos que debes seguir.</a:t>
            </a:r>
          </a:p>
        </p:txBody>
      </p:sp>
      <p:cxnSp>
        <p:nvCxnSpPr>
          <p:cNvPr id="7" name="Conector recto de flecha 6"/>
          <p:cNvCxnSpPr/>
          <p:nvPr/>
        </p:nvCxnSpPr>
        <p:spPr>
          <a:xfrm>
            <a:off x="3630326" y="653429"/>
            <a:ext cx="1268986" cy="11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2387908" y="1043101"/>
            <a:ext cx="4598" cy="4012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/>
          <p:cNvSpPr/>
          <p:nvPr/>
        </p:nvSpPr>
        <p:spPr>
          <a:xfrm>
            <a:off x="1054676" y="1444336"/>
            <a:ext cx="2680854" cy="5507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bg2">
                    <a:lumMod val="10000"/>
                  </a:schemeClr>
                </a:solidFill>
              </a:rPr>
              <a:t>Que debo Hacer</a:t>
            </a:r>
            <a:endParaRPr lang="es-CL" b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9" name="Conector recto de flecha 18"/>
          <p:cNvCxnSpPr>
            <a:stCxn id="17" idx="3"/>
          </p:cNvCxnSpPr>
          <p:nvPr/>
        </p:nvCxnSpPr>
        <p:spPr>
          <a:xfrm>
            <a:off x="3735530" y="1719695"/>
            <a:ext cx="1163782" cy="51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redondeado 19"/>
          <p:cNvSpPr/>
          <p:nvPr/>
        </p:nvSpPr>
        <p:spPr>
          <a:xfrm>
            <a:off x="4979843" y="1202382"/>
            <a:ext cx="3319898" cy="1034626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u="sng" dirty="0" smtClean="0"/>
              <a:t>Informar 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/>
              <a:t>Jefe DIRECTO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/>
              <a:t>Comité Paritario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 smtClean="0"/>
              <a:t>Unidad de Salud Ocupacional</a:t>
            </a:r>
            <a:endParaRPr lang="es-CL" sz="1600" dirty="0"/>
          </a:p>
        </p:txBody>
      </p:sp>
      <p:sp>
        <p:nvSpPr>
          <p:cNvPr id="25" name="Rectángulo redondeado 24"/>
          <p:cNvSpPr/>
          <p:nvPr/>
        </p:nvSpPr>
        <p:spPr>
          <a:xfrm>
            <a:off x="4982438" y="2396289"/>
            <a:ext cx="2660072" cy="834572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Agencia ACHS</a:t>
            </a:r>
          </a:p>
          <a:p>
            <a:pPr algn="ctr"/>
            <a:r>
              <a:rPr lang="es-CL" dirty="0" smtClean="0"/>
              <a:t>Lunes a Viernes (08:00hrs. A 18:00hrs.)</a:t>
            </a:r>
            <a:endParaRPr lang="es-CL" dirty="0"/>
          </a:p>
        </p:txBody>
      </p:sp>
      <p:cxnSp>
        <p:nvCxnSpPr>
          <p:cNvPr id="27" name="Conector recto de flecha 26"/>
          <p:cNvCxnSpPr>
            <a:stCxn id="17" idx="2"/>
          </p:cNvCxnSpPr>
          <p:nvPr/>
        </p:nvCxnSpPr>
        <p:spPr>
          <a:xfrm>
            <a:off x="2395103" y="1995054"/>
            <a:ext cx="0" cy="5478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1054677" y="2550969"/>
            <a:ext cx="2680854" cy="3372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bg2">
                    <a:lumMod val="10000"/>
                  </a:schemeClr>
                </a:solidFill>
              </a:rPr>
              <a:t>Donde ir</a:t>
            </a:r>
            <a:endParaRPr lang="es-CL" sz="1200" b="1" dirty="0">
              <a:solidFill>
                <a:schemeClr val="bg1"/>
              </a:solidFill>
            </a:endParaRPr>
          </a:p>
        </p:txBody>
      </p:sp>
      <p:cxnSp>
        <p:nvCxnSpPr>
          <p:cNvPr id="30" name="Conector recto de flecha 29"/>
          <p:cNvCxnSpPr>
            <a:stCxn id="28" idx="3"/>
          </p:cNvCxnSpPr>
          <p:nvPr/>
        </p:nvCxnSpPr>
        <p:spPr>
          <a:xfrm>
            <a:off x="3735531" y="2719591"/>
            <a:ext cx="1163781" cy="1143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stCxn id="28" idx="2"/>
          </p:cNvCxnSpPr>
          <p:nvPr/>
        </p:nvCxnSpPr>
        <p:spPr>
          <a:xfrm flipH="1">
            <a:off x="2392506" y="2888212"/>
            <a:ext cx="2598" cy="8317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ángulo 35"/>
          <p:cNvSpPr/>
          <p:nvPr/>
        </p:nvSpPr>
        <p:spPr>
          <a:xfrm>
            <a:off x="1054677" y="3724682"/>
            <a:ext cx="2680854" cy="5459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bg2">
                    <a:lumMod val="10000"/>
                  </a:schemeClr>
                </a:solidFill>
              </a:rPr>
              <a:t>Que Documento debo presentar</a:t>
            </a:r>
            <a:endParaRPr lang="es-CL" b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38" name="Conector recto de flecha 37"/>
          <p:cNvCxnSpPr>
            <a:stCxn id="36" idx="3"/>
          </p:cNvCxnSpPr>
          <p:nvPr/>
        </p:nvCxnSpPr>
        <p:spPr>
          <a:xfrm>
            <a:off x="3735531" y="3997672"/>
            <a:ext cx="1163781" cy="28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redondeado 38"/>
          <p:cNvSpPr/>
          <p:nvPr/>
        </p:nvSpPr>
        <p:spPr>
          <a:xfrm>
            <a:off x="4982440" y="3480956"/>
            <a:ext cx="3313400" cy="1091044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DIEP (Declaración Individual de Enfermedad Profesional)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Cédula de Identidad</a:t>
            </a:r>
            <a:endParaRPr lang="es-CL" dirty="0"/>
          </a:p>
        </p:txBody>
      </p:sp>
      <p:cxnSp>
        <p:nvCxnSpPr>
          <p:cNvPr id="42" name="Conector recto de flecha 41"/>
          <p:cNvCxnSpPr>
            <a:stCxn id="36" idx="2"/>
          </p:cNvCxnSpPr>
          <p:nvPr/>
        </p:nvCxnSpPr>
        <p:spPr>
          <a:xfrm flipH="1">
            <a:off x="2395103" y="4270662"/>
            <a:ext cx="1" cy="7585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/>
          <p:cNvSpPr/>
          <p:nvPr/>
        </p:nvSpPr>
        <p:spPr>
          <a:xfrm>
            <a:off x="1054677" y="5101936"/>
            <a:ext cx="2680854" cy="46759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bg2">
                    <a:lumMod val="10000"/>
                  </a:schemeClr>
                </a:solidFill>
              </a:rPr>
              <a:t>Después de la Atención</a:t>
            </a:r>
            <a:endParaRPr lang="es-CL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4" name="Rectángulo redondeado 43"/>
          <p:cNvSpPr/>
          <p:nvPr/>
        </p:nvSpPr>
        <p:spPr>
          <a:xfrm>
            <a:off x="4979843" y="4903326"/>
            <a:ext cx="3080907" cy="882501"/>
          </a:xfrm>
          <a:prstGeom prst="roundRect">
            <a:avLst/>
          </a:prstGeom>
          <a:solidFill>
            <a:srgbClr val="48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Entregar Copia de DIEP y Certificado de Atención a Oficina de Personal</a:t>
            </a:r>
            <a:endParaRPr lang="es-CL" dirty="0"/>
          </a:p>
        </p:txBody>
      </p:sp>
      <p:cxnSp>
        <p:nvCxnSpPr>
          <p:cNvPr id="46" name="Conector recto de flecha 45"/>
          <p:cNvCxnSpPr>
            <a:stCxn id="43" idx="3"/>
          </p:cNvCxnSpPr>
          <p:nvPr/>
        </p:nvCxnSpPr>
        <p:spPr>
          <a:xfrm>
            <a:off x="3735531" y="5335732"/>
            <a:ext cx="1163781" cy="51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Elipse 47"/>
          <p:cNvSpPr/>
          <p:nvPr/>
        </p:nvSpPr>
        <p:spPr>
          <a:xfrm>
            <a:off x="1248152" y="239446"/>
            <a:ext cx="2279511" cy="81003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Enfermedad</a:t>
            </a:r>
          </a:p>
          <a:p>
            <a:pPr algn="ctr"/>
            <a:r>
              <a:rPr lang="es-CL" dirty="0" smtClean="0"/>
              <a:t>Profesional NO COVID-19</a:t>
            </a:r>
            <a:endParaRPr lang="es-CL" dirty="0"/>
          </a:p>
        </p:txBody>
      </p:sp>
      <p:sp>
        <p:nvSpPr>
          <p:cNvPr id="4" name="CuadroTexto 3"/>
          <p:cNvSpPr txBox="1"/>
          <p:nvPr/>
        </p:nvSpPr>
        <p:spPr>
          <a:xfrm>
            <a:off x="4114799" y="6334780"/>
            <a:ext cx="424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b="1" dirty="0" smtClean="0"/>
              <a:t>Unidad de Salud Ocupacional y Prevención de Riesgos</a:t>
            </a:r>
          </a:p>
          <a:p>
            <a:pPr algn="ctr"/>
            <a:r>
              <a:rPr lang="es-CL" sz="1400" b="1" dirty="0" smtClean="0"/>
              <a:t>Subdepto. Calidad de Vida Laboral</a:t>
            </a:r>
            <a:endParaRPr lang="es-CL" sz="1400" b="1" dirty="0"/>
          </a:p>
        </p:txBody>
      </p:sp>
      <p:sp>
        <p:nvSpPr>
          <p:cNvPr id="45" name="Elipse 44"/>
          <p:cNvSpPr/>
          <p:nvPr/>
        </p:nvSpPr>
        <p:spPr>
          <a:xfrm>
            <a:off x="8666019" y="2237008"/>
            <a:ext cx="3525981" cy="176066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Solicitar DIEP a Unidad de Salud Ocupacional y/o Comité Paritario de Higiene y Seguridad</a:t>
            </a:r>
            <a:endParaRPr lang="es-CL" dirty="0"/>
          </a:p>
        </p:txBody>
      </p:sp>
      <p:sp>
        <p:nvSpPr>
          <p:cNvPr id="33" name="Rectángulo redondeado 32"/>
          <p:cNvSpPr/>
          <p:nvPr/>
        </p:nvSpPr>
        <p:spPr>
          <a:xfrm>
            <a:off x="8666019" y="5990187"/>
            <a:ext cx="3525981" cy="867813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En caso de emergencia avisar a sergio.rosales@redsalud.gov.cl</a:t>
            </a:r>
          </a:p>
          <a:p>
            <a:pPr algn="ctr"/>
            <a:r>
              <a:rPr lang="es-CL" dirty="0" smtClean="0"/>
              <a:t>+56954118001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77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Imagen 10">
            <a:extLst>
              <a:ext uri="{FF2B5EF4-FFF2-40B4-BE49-F238E27FC236}">
                <a16:creationId xmlns:a16="http://schemas.microsoft.com/office/drawing/2014/main" id="{80DF4790-3616-40E7-A1A7-A33DCD3EE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98" y="0"/>
            <a:ext cx="3953688" cy="2120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6733310" y="5354286"/>
            <a:ext cx="5213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s-CL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GRACIAS…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70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3090</TotalTime>
  <Words>744</Words>
  <Application>Microsoft Office PowerPoint</Application>
  <PresentationFormat>Panorámica</PresentationFormat>
  <Paragraphs>92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Arial</vt:lpstr>
      <vt:lpstr>Calibri</vt:lpstr>
      <vt:lpstr>Candara</vt:lpstr>
      <vt:lpstr>gobCL</vt:lpstr>
      <vt:lpstr>Verdana</vt:lpstr>
      <vt:lpstr>ヒラギノ角ゴ Pro W3</vt:lpstr>
      <vt:lpstr>Custom Design</vt:lpstr>
      <vt:lpstr>1_Custom Design</vt:lpstr>
      <vt:lpstr>Presentación de PowerPoint</vt:lpstr>
      <vt:lpstr>Temas a tratar</vt:lpstr>
      <vt:lpstr>Presentación de PowerPoint</vt:lpstr>
      <vt:lpstr>Presentación de PowerPoint</vt:lpstr>
      <vt:lpstr> FLUJOGRAMA DE ATENCIÓN EN CASO DE ENFERMEDAD PROFESIONAL POR COVID-19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Matriz macrozona presentación general catastro de establecimientos matriz de Hanlon para priorización de problemas matriz de trabajo (</dc:title>
  <dc:creator>usuario</dc:creator>
  <cp:lastModifiedBy>Iris Gonzalez</cp:lastModifiedBy>
  <cp:revision>246</cp:revision>
  <cp:lastPrinted>2019-06-03T19:13:12Z</cp:lastPrinted>
  <dcterms:created xsi:type="dcterms:W3CDTF">2018-07-16T01:13:56Z</dcterms:created>
  <dcterms:modified xsi:type="dcterms:W3CDTF">2020-05-29T19:32:47Z</dcterms:modified>
</cp:coreProperties>
</file>